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76" r:id="rId2"/>
    <p:sldId id="295" r:id="rId3"/>
    <p:sldId id="379" r:id="rId4"/>
    <p:sldId id="304" r:id="rId5"/>
    <p:sldId id="381" r:id="rId6"/>
    <p:sldId id="382" r:id="rId7"/>
    <p:sldId id="396" r:id="rId8"/>
    <p:sldId id="397" r:id="rId9"/>
    <p:sldId id="398" r:id="rId10"/>
    <p:sldId id="394" r:id="rId11"/>
    <p:sldId id="400" r:id="rId12"/>
    <p:sldId id="392" r:id="rId13"/>
    <p:sldId id="401" r:id="rId14"/>
    <p:sldId id="402" r:id="rId15"/>
    <p:sldId id="385" r:id="rId16"/>
    <p:sldId id="395" r:id="rId17"/>
  </p:sldIdLst>
  <p:sldSz cx="9144000" cy="6858000" type="screen4x3"/>
  <p:notesSz cx="7010400" cy="92964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14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EE525-4B13-4BB8-A988-8378A5F37A44}" type="datetimeFigureOut">
              <a:rPr lang="sk-SK" smtClean="0"/>
              <a:pPr/>
              <a:t>23.06.2021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FFB1E-B4CE-4E79-AF0B-4CD24227830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9464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23.06.2021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23.06.2021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4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23.06.2021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9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23.06.2021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2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23.06.2021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3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23.06.2021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8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23.06.2021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7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23.06.2021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23.06.2021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3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23.06.2021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1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23.06.2021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53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23.06.2021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23.06.2021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jozef.rosko@minv.s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395536" y="99466"/>
            <a:ext cx="8339673" cy="632480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lvl="0" algn="ctr"/>
            <a:endParaRPr lang="sk-SK" sz="2000" b="1" dirty="0" smtClean="0">
              <a:latin typeface="+mn-lt"/>
            </a:endParaRPr>
          </a:p>
          <a:p>
            <a:pPr lvl="0" algn="ctr"/>
            <a:r>
              <a:rPr lang="sk-SK" sz="2000" b="1" dirty="0" smtClean="0">
                <a:latin typeface="+mn-lt"/>
              </a:rPr>
              <a:t>Základné </a:t>
            </a:r>
            <a:r>
              <a:rPr lang="sk-SK" sz="2000" b="1" dirty="0">
                <a:latin typeface="+mn-lt"/>
              </a:rPr>
              <a:t>informácie ku konaniu o </a:t>
            </a:r>
            <a:r>
              <a:rPr lang="sk-SK" sz="2000" b="1" dirty="0" err="1">
                <a:latin typeface="+mn-lt"/>
              </a:rPr>
              <a:t>ŽoNFP</a:t>
            </a:r>
            <a:endParaRPr lang="sk-SK" sz="2000" dirty="0">
              <a:latin typeface="+mn-lt"/>
            </a:endParaRPr>
          </a:p>
          <a:p>
            <a:endParaRPr lang="sk-SK" sz="2000" dirty="0">
              <a:latin typeface="+mn-lt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000" dirty="0">
                <a:latin typeface="+mn-lt"/>
              </a:rPr>
              <a:t>Konanie o 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</a:t>
            </a:r>
            <a:r>
              <a:rPr lang="sk-SK" sz="2000" dirty="0" smtClean="0">
                <a:latin typeface="+mn-lt"/>
              </a:rPr>
              <a:t>začína </a:t>
            </a:r>
            <a:r>
              <a:rPr lang="sk-SK" sz="2000" dirty="0">
                <a:latin typeface="+mn-lt"/>
              </a:rPr>
              <a:t>pri otvorených výzvach doručením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na SO, pričom lehoty na vydanie rozhodnutia začínajú plynúť dňom nasledujúcim po dni uzávierky príslušného hodnotiaceho kola</a:t>
            </a:r>
            <a:r>
              <a:rPr lang="sk-SK" sz="2000" dirty="0" smtClean="0">
                <a:latin typeface="+mn-lt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000" b="1" dirty="0" smtClean="0">
                <a:latin typeface="+mn-lt"/>
              </a:rPr>
              <a:t>Predkladanie </a:t>
            </a:r>
            <a:r>
              <a:rPr lang="sk-SK" sz="2000" b="1" dirty="0" err="1" smtClean="0">
                <a:latin typeface="+mn-lt"/>
              </a:rPr>
              <a:t>ŽoNFP</a:t>
            </a:r>
            <a:r>
              <a:rPr lang="sk-SK" sz="2000" b="1" dirty="0" smtClean="0">
                <a:latin typeface="+mn-lt"/>
              </a:rPr>
              <a:t> sa realizuje elektronicky prostredníctvom ITMS2014+ (prostredníctvom e-</a:t>
            </a:r>
            <a:r>
              <a:rPr lang="sk-SK" sz="2000" b="1" dirty="0" err="1" smtClean="0">
                <a:latin typeface="+mn-lt"/>
              </a:rPr>
              <a:t>obcianskeho</a:t>
            </a:r>
            <a:r>
              <a:rPr lang="sk-SK" sz="2000" b="1" dirty="0" smtClean="0">
                <a:latin typeface="+mn-lt"/>
              </a:rPr>
              <a:t>) alebo prostredníctvom e-schránky. Prílohy sa nahrávajú do ITMS2014+ a nemusia sa </a:t>
            </a:r>
            <a:r>
              <a:rPr lang="sk-SK" sz="2000" b="1" dirty="0" err="1" smtClean="0">
                <a:latin typeface="+mn-lt"/>
              </a:rPr>
              <a:t>klarifikovať</a:t>
            </a:r>
            <a:r>
              <a:rPr lang="sk-SK" sz="2000" b="1" dirty="0" smtClean="0">
                <a:latin typeface="+mn-lt"/>
              </a:rPr>
              <a:t> elektronickým podpisom. </a:t>
            </a:r>
            <a:endParaRPr lang="sk-SK" sz="2000" b="1" dirty="0">
              <a:latin typeface="+mn-lt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000" dirty="0">
                <a:latin typeface="+mn-lt"/>
              </a:rPr>
              <a:t>Proces schvaľovania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sa skladá z nasledovných fáz: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>
                <a:latin typeface="+mn-lt"/>
              </a:rPr>
              <a:t>administratívne overenie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(obligatórna časť)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>
                <a:latin typeface="+mn-lt"/>
              </a:rPr>
              <a:t>odborné hodnotenie a výber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(obligatórna časť)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>
                <a:latin typeface="+mn-lt"/>
              </a:rPr>
              <a:t>konanie o opravných prostriedkoch (neobligatórna časť)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000" dirty="0">
                <a:latin typeface="+mn-lt"/>
              </a:rPr>
              <a:t>Administratívne overenie sa začína overením splnenia podmienok doručenia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riadne, včas a v určenej forme, pričom po ich overení SO zaregistruje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v ITMS 2014+.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332656"/>
            <a:ext cx="8186766" cy="612068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 smtClean="0"/>
              <a:t>Časť 7.4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 smtClean="0"/>
              <a:t>Dôležitá pri prideľovaní bodov v OH</a:t>
            </a:r>
            <a:endParaRPr lang="sk-SK" sz="2200" b="1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/>
              <a:t>Odborná kapacita žiadateľa - odborný personál potrebný na realizáciu aktivít </a:t>
            </a:r>
            <a:r>
              <a:rPr lang="sk-SK" sz="2000" dirty="0" smtClean="0"/>
              <a:t>projektu</a:t>
            </a:r>
          </a:p>
          <a:p>
            <a:pPr marL="627063" indent="-271463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‐"/>
            </a:pPr>
            <a:r>
              <a:rPr lang="sk-SK" sz="2000" dirty="0" smtClean="0"/>
              <a:t>popis skúsenosti, popis členov MOPS, spôsob ich výberu, kritéria pre MOPS</a:t>
            </a:r>
            <a:endParaRPr lang="sk-SK" sz="200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/>
              <a:t>Prevádzková kapacita žiadateľa - pripravenosť žiadateľa na realizáciu vo forme materiálno – technického zázemia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/>
              <a:t>Účelnosť navrhnutého systému riadenia </a:t>
            </a:r>
            <a:r>
              <a:rPr lang="sk-SK" sz="2000" dirty="0" smtClean="0"/>
              <a:t>projektu</a:t>
            </a:r>
          </a:p>
          <a:p>
            <a:pPr marL="627063" indent="-271463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‐"/>
            </a:pPr>
            <a:r>
              <a:rPr lang="sk-SK" sz="2000" dirty="0" smtClean="0"/>
              <a:t>Žiadateľ </a:t>
            </a:r>
            <a:r>
              <a:rPr lang="sk-SK" sz="2000" dirty="0"/>
              <a:t>popíše realizačný tím, administratívne kapacity na riadenie projektu a to komplexným zadefinovaním jednotlivých pozícií riadiaceho tímu (napr. projektový manažér, finančný manažér, manažér pre publicitu a pod</a:t>
            </a:r>
            <a:r>
              <a:rPr lang="sk-SK" sz="2000" dirty="0" smtClean="0"/>
              <a:t>.). </a:t>
            </a:r>
            <a:r>
              <a:rPr lang="sk-SK" sz="2000" b="1" dirty="0" smtClean="0"/>
              <a:t>Uvedenie či kapacity sú interné – zamestnanci alebo externé – napr. firma.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306351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404664"/>
            <a:ext cx="8186766" cy="5976664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/>
              <a:t>Pochybenia </a:t>
            </a:r>
            <a:r>
              <a:rPr lang="sk-SK" sz="2200" b="1" dirty="0" smtClean="0"/>
              <a:t>v </a:t>
            </a:r>
            <a:r>
              <a:rPr lang="sk-SK" sz="2200" b="1" dirty="0"/>
              <a:t>prílohách </a:t>
            </a:r>
            <a:r>
              <a:rPr lang="sk-SK" sz="2200" b="1" dirty="0" smtClean="0"/>
              <a:t>žiadosti</a:t>
            </a:r>
            <a:endParaRPr lang="sk-SK" sz="2200" b="1" dirty="0"/>
          </a:p>
          <a:p>
            <a:pPr algn="just"/>
            <a:r>
              <a:rPr lang="sk-SK" sz="2000" b="1" dirty="0" smtClean="0"/>
              <a:t>Preukázanie spôsobu financovania projektu z vlastných zdrojov (príloha č.2 </a:t>
            </a:r>
            <a:r>
              <a:rPr lang="sk-SK" sz="2000" b="1" dirty="0" err="1" smtClean="0"/>
              <a:t>ŽoNFP</a:t>
            </a:r>
            <a:r>
              <a:rPr lang="sk-SK" sz="2000" b="1" dirty="0" smtClean="0"/>
              <a:t>) - uznesenie zastupiteľstva obce - </a:t>
            </a:r>
            <a:r>
              <a:rPr lang="sk-SK" sz="2000" b="1" i="1" dirty="0" smtClean="0">
                <a:solidFill>
                  <a:srgbClr val="FF0000"/>
                </a:solidFill>
              </a:rPr>
              <a:t>dôsledne dodržať minimálny obsah uvedený vo výzve: </a:t>
            </a:r>
          </a:p>
          <a:p>
            <a:pPr marL="0" indent="0" algn="just">
              <a:buNone/>
            </a:pPr>
            <a:r>
              <a:rPr lang="sk-SK" sz="2000" i="1" dirty="0" smtClean="0"/>
              <a:t>-</a:t>
            </a:r>
            <a:r>
              <a:rPr lang="sk-SK" sz="2000" b="1" i="1" dirty="0" smtClean="0"/>
              <a:t> </a:t>
            </a:r>
            <a:r>
              <a:rPr lang="sk-SK" sz="2000" dirty="0" smtClean="0"/>
              <a:t>kód výzvy </a:t>
            </a:r>
          </a:p>
          <a:p>
            <a:pPr marL="0" indent="0" algn="just">
              <a:buNone/>
            </a:pPr>
            <a:r>
              <a:rPr lang="sk-SK" sz="2000" dirty="0" smtClean="0"/>
              <a:t>- názov projektu </a:t>
            </a:r>
          </a:p>
          <a:p>
            <a:pPr algn="just">
              <a:buFontTx/>
              <a:buChar char="-"/>
            </a:pPr>
            <a:r>
              <a:rPr lang="sk-SK" sz="2000" dirty="0" smtClean="0"/>
              <a:t>súhlas zastupiteľstva s predložením </a:t>
            </a:r>
            <a:r>
              <a:rPr lang="sk-SK" sz="2000" dirty="0" err="1" smtClean="0"/>
              <a:t>ŽoNFP</a:t>
            </a:r>
            <a:r>
              <a:rPr lang="sk-SK" sz="2000" dirty="0" smtClean="0"/>
              <a:t> na SO, pričom ciele projektu sú v súlade s platným programom rozvoja obce a platným územným plánom obce (ak obec má povinnosť mať vypracovanú územnoplánovaciu dokumentáciu)</a:t>
            </a:r>
            <a:endParaRPr lang="sk-SK" sz="2000" dirty="0"/>
          </a:p>
          <a:p>
            <a:pPr algn="just">
              <a:buFontTx/>
              <a:buChar char="-"/>
            </a:pPr>
            <a:r>
              <a:rPr lang="sk-SK" sz="2000" dirty="0" smtClean="0"/>
              <a:t>súhlas </a:t>
            </a:r>
            <a:r>
              <a:rPr lang="sk-SK" sz="2000" dirty="0"/>
              <a:t>zastupiteľstva so zabezpečením </a:t>
            </a:r>
            <a:r>
              <a:rPr lang="sk-SK" sz="2000" dirty="0" smtClean="0"/>
              <a:t>povinného spolufinancovania </a:t>
            </a:r>
            <a:r>
              <a:rPr lang="sk-SK" sz="2000" dirty="0"/>
              <a:t>projektu </a:t>
            </a:r>
            <a:r>
              <a:rPr lang="sk-SK" sz="2000" dirty="0" err="1"/>
              <a:t>t.j</a:t>
            </a:r>
            <a:r>
              <a:rPr lang="sk-SK" sz="2000" dirty="0"/>
              <a:t>. min. 5% z celkových oprávnených </a:t>
            </a:r>
            <a:r>
              <a:rPr lang="sk-SK" sz="2000" dirty="0" smtClean="0"/>
              <a:t>výdavkov </a:t>
            </a:r>
            <a:r>
              <a:rPr lang="sk-SK" sz="2000" dirty="0"/>
              <a:t>	</a:t>
            </a:r>
          </a:p>
          <a:p>
            <a:pPr algn="just">
              <a:buFontTx/>
              <a:buChar char="-"/>
            </a:pPr>
            <a:r>
              <a:rPr lang="sk-SK" sz="2000" dirty="0"/>
              <a:t>súhlas zastupiteľstva so zabezpečením financovania neoprávnených výdavkov, ktoré vzniknú v priebehu realizácie projektu a budú nevyhnutné na dosiahnutie jeho cieľa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sk-SK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07720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404664"/>
            <a:ext cx="8186766" cy="5976664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/>
              <a:t>Pochybenia </a:t>
            </a:r>
            <a:r>
              <a:rPr lang="sk-SK" sz="2200" b="1" dirty="0" smtClean="0"/>
              <a:t>v </a:t>
            </a:r>
            <a:r>
              <a:rPr lang="sk-SK" sz="2200" b="1" dirty="0"/>
              <a:t>prílohách </a:t>
            </a:r>
            <a:r>
              <a:rPr lang="sk-SK" sz="2200" b="1" dirty="0" smtClean="0"/>
              <a:t>žiadosti</a:t>
            </a:r>
            <a:endParaRPr lang="sk-SK" sz="2200" b="1" dirty="0"/>
          </a:p>
          <a:p>
            <a:pPr algn="just"/>
            <a:r>
              <a:rPr lang="sk-SK" sz="2000" b="1" dirty="0" smtClean="0"/>
              <a:t>Podmienka</a:t>
            </a:r>
            <a:r>
              <a:rPr lang="sk-SK" sz="2000" b="1" dirty="0"/>
              <a:t>, že žiadateľ má schválený program rozvoja obce a príslušnú územnoplánovaciu dokumentáciu </a:t>
            </a:r>
            <a:r>
              <a:rPr lang="sk-SK" sz="2000" b="1" dirty="0" smtClean="0"/>
              <a:t>(podmienka č.8) </a:t>
            </a:r>
            <a:r>
              <a:rPr lang="sk-SK" sz="2000" dirty="0" smtClean="0"/>
              <a:t>– </a:t>
            </a:r>
            <a:r>
              <a:rPr lang="sk-SK" sz="2000" i="1" dirty="0" smtClean="0"/>
              <a:t>predložiť uznesenie, resp. výpis z uznesenia zastupiteľstva k schváleniu programu rozvoja obce a tiež </a:t>
            </a:r>
            <a:r>
              <a:rPr lang="sk-SK" sz="2000" i="1" u="sng" dirty="0" smtClean="0"/>
              <a:t>územnoplánovacej dokumentácie </a:t>
            </a:r>
            <a:r>
              <a:rPr lang="sk-SK" sz="2000" i="1" dirty="0" smtClean="0"/>
              <a:t>(ak má obec povinnosť ju vypracovať).</a:t>
            </a:r>
            <a:r>
              <a:rPr lang="sk-SK" sz="2000" dirty="0"/>
              <a:t>	</a:t>
            </a:r>
            <a:endParaRPr lang="sk-SK" sz="2000" dirty="0" smtClean="0"/>
          </a:p>
          <a:p>
            <a:pPr algn="just"/>
            <a:r>
              <a:rPr lang="sk-SK" sz="2000" dirty="0" smtClean="0"/>
              <a:t>Z uznesenia (samotnej dokumentácie) musí byť zrejmé na aké obdobie je platná. </a:t>
            </a:r>
            <a:r>
              <a:rPr lang="sk-SK" sz="2000" b="1" dirty="0" smtClean="0">
                <a:solidFill>
                  <a:srgbClr val="FF0000"/>
                </a:solidFill>
              </a:rPr>
              <a:t>Ak nie je platná na aktuálne obdobie (rok 2021 minimálne) je potrebné predložiť i uznesenie zastupiteľstva, ktorým sa predlžila platnosť, resp. schválil nový platný dokument.</a:t>
            </a:r>
            <a:endParaRPr lang="sk-SK" sz="2000" b="1" dirty="0">
              <a:solidFill>
                <a:srgbClr val="FF0000"/>
              </a:solidFill>
            </a:endParaRPr>
          </a:p>
          <a:p>
            <a:endParaRPr lang="sk-SK" sz="20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sk-SK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20485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404664"/>
            <a:ext cx="8186766" cy="5976664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 smtClean="0"/>
              <a:t>Rozpočet </a:t>
            </a:r>
            <a:r>
              <a:rPr lang="sk-SK" sz="2200" b="1" dirty="0" err="1" smtClean="0"/>
              <a:t>ŽoNFP</a:t>
            </a:r>
            <a:endParaRPr lang="sk-SK" sz="2200" b="1" dirty="0"/>
          </a:p>
          <a:p>
            <a:r>
              <a:rPr lang="sk-SK" sz="2000" dirty="0" smtClean="0"/>
              <a:t>Rozpočet vyplniť na základe prílohy č.4 výzvy.</a:t>
            </a:r>
          </a:p>
          <a:p>
            <a:r>
              <a:rPr lang="sk-SK" sz="2000" dirty="0" smtClean="0"/>
              <a:t>Uvádzať správnu mernú jednotku</a:t>
            </a:r>
          </a:p>
          <a:p>
            <a:r>
              <a:rPr lang="sk-SK" sz="2000" dirty="0" smtClean="0"/>
              <a:t>Skontrolovať si počet MOPS (plný </a:t>
            </a:r>
            <a:r>
              <a:rPr lang="sk-SK" sz="2000" dirty="0" err="1" smtClean="0"/>
              <a:t>vs</a:t>
            </a:r>
            <a:r>
              <a:rPr lang="sk-SK" sz="2000" dirty="0" smtClean="0"/>
              <a:t> polovičný úväzok) a jednotkovú cenu</a:t>
            </a:r>
          </a:p>
          <a:p>
            <a:r>
              <a:rPr lang="sk-SK" sz="2000" dirty="0" smtClean="0"/>
              <a:t>V podrobnom komentári uviesť spôsob </a:t>
            </a:r>
            <a:r>
              <a:rPr lang="sk-SK" sz="2000" dirty="0" smtClean="0"/>
              <a:t>výpočtu – </a:t>
            </a:r>
            <a:r>
              <a:rPr lang="sk-SK" sz="2000" b="1" dirty="0" smtClean="0"/>
              <a:t>koľko MOPS pri akej mzde na aké obdobie</a:t>
            </a:r>
            <a:endParaRPr lang="sk-SK" sz="2000" b="1" dirty="0" smtClean="0"/>
          </a:p>
          <a:p>
            <a:endParaRPr lang="sk-SK" sz="20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sk-SK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58590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404664"/>
            <a:ext cx="8186766" cy="5976664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 err="1" smtClean="0"/>
              <a:t>ŽoNFP</a:t>
            </a:r>
            <a:r>
              <a:rPr lang="sk-SK" sz="2200" b="1" dirty="0" smtClean="0"/>
              <a:t> odoslaná splnomocnenou osobou</a:t>
            </a:r>
            <a:endParaRPr lang="sk-SK" sz="2200" b="1" dirty="0"/>
          </a:p>
          <a:p>
            <a:pPr marL="0" indent="0">
              <a:buNone/>
            </a:pPr>
            <a:r>
              <a:rPr lang="sk-SK" sz="2000" dirty="0" smtClean="0"/>
              <a:t>V prípade, že bude </a:t>
            </a:r>
            <a:r>
              <a:rPr lang="sk-SK" sz="2000" dirty="0" err="1" smtClean="0"/>
              <a:t>ŽoNFP</a:t>
            </a:r>
            <a:r>
              <a:rPr lang="sk-SK" sz="2000" dirty="0" smtClean="0"/>
              <a:t> zasielaná splnomocnenou osobou žiadateľ predloží:</a:t>
            </a:r>
          </a:p>
          <a:p>
            <a:pPr marL="0" indent="0">
              <a:buNone/>
            </a:pPr>
            <a:endParaRPr lang="sk-SK" sz="2000" dirty="0" smtClean="0"/>
          </a:p>
          <a:p>
            <a:pPr>
              <a:buFontTx/>
              <a:buChar char="-"/>
            </a:pPr>
            <a:r>
              <a:rPr lang="sk-SK" sz="2000" dirty="0" smtClean="0"/>
              <a:t>Výpis z registra trestov za splnomocnenú osobu,</a:t>
            </a:r>
          </a:p>
          <a:p>
            <a:pPr>
              <a:buFontTx/>
              <a:buChar char="-"/>
            </a:pPr>
            <a:r>
              <a:rPr lang="sk-SK" sz="2000" dirty="0" smtClean="0"/>
              <a:t>Plnú moc, ktorá bude obsahovať minimálne názov projektu, kód </a:t>
            </a:r>
            <a:r>
              <a:rPr lang="sk-SK" sz="2000" dirty="0" err="1" smtClean="0"/>
              <a:t>ŽoNFP</a:t>
            </a:r>
            <a:r>
              <a:rPr lang="sk-SK" sz="2000" dirty="0" smtClean="0"/>
              <a:t>, oprávnenosť úkonov (odporúčame použiť preddefinovaný vzor),</a:t>
            </a:r>
          </a:p>
          <a:p>
            <a:pPr>
              <a:buFontTx/>
              <a:buChar char="-"/>
            </a:pPr>
            <a:endParaRPr lang="sk-SK" sz="2000" dirty="0"/>
          </a:p>
          <a:p>
            <a:pPr>
              <a:buFontTx/>
              <a:buChar char="-"/>
            </a:pPr>
            <a:r>
              <a:rPr lang="sk-SK" sz="2000" b="1" dirty="0" smtClean="0">
                <a:solidFill>
                  <a:srgbClr val="FF0000"/>
                </a:solidFill>
              </a:rPr>
              <a:t>V prípade ak budete danú plnú moc medzi Vami a splnomocnencom podpisovať elektronicky je potrebné do ITMS 2014+ okrem samotnej plnej moci nahrať i potvrdenie o elektronickom podpise vo formáte </a:t>
            </a:r>
            <a:r>
              <a:rPr lang="sk-SK" sz="2000" b="1" dirty="0" err="1" smtClean="0">
                <a:solidFill>
                  <a:srgbClr val="FF0000"/>
                </a:solidFill>
              </a:rPr>
              <a:t>asice</a:t>
            </a:r>
            <a:r>
              <a:rPr lang="sk-SK" sz="2000" b="1" dirty="0">
                <a:solidFill>
                  <a:srgbClr val="FF0000"/>
                </a:solidFill>
              </a:rPr>
              <a:t> </a:t>
            </a:r>
            <a:r>
              <a:rPr lang="sk-SK" sz="2000" b="1" dirty="0" smtClean="0">
                <a:solidFill>
                  <a:srgbClr val="FF0000"/>
                </a:solidFill>
              </a:rPr>
              <a:t>alebo </a:t>
            </a:r>
            <a:r>
              <a:rPr lang="sk-SK" sz="2000" b="1" dirty="0" err="1" smtClean="0">
                <a:solidFill>
                  <a:srgbClr val="FF0000"/>
                </a:solidFill>
              </a:rPr>
              <a:t>xzep</a:t>
            </a:r>
            <a:r>
              <a:rPr lang="sk-SK" sz="20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FontTx/>
              <a:buChar char="-"/>
            </a:pPr>
            <a:endParaRPr lang="sk-SK" sz="20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sk-SK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59246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548680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Odporúčame žiadateľom </a:t>
            </a:r>
            <a:r>
              <a:rPr lang="sk-SK" sz="2000" b="1" dirty="0"/>
              <a:t>pred odoslaním žiadosti aby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si „sami pre seba“ objektívne zhodnotili či spĺňajú podmienky poskytnutia príspevku,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či predkladajú všetky relevantné prílohy a tie spĺňajú požadované náležitosti,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si skontrolovali súlad údajov vo všetkých </a:t>
            </a:r>
            <a:r>
              <a:rPr lang="sk-SK" sz="2000" dirty="0" smtClean="0"/>
              <a:t>textoch – </a:t>
            </a:r>
            <a:r>
              <a:rPr lang="sk-SK" sz="2000" dirty="0" err="1" smtClean="0"/>
              <a:t>najma</a:t>
            </a:r>
            <a:r>
              <a:rPr lang="sk-SK" sz="2000" dirty="0" smtClean="0"/>
              <a:t> počet hliadok vo vzťahu k počtu obyvateľov MRK,</a:t>
            </a:r>
            <a:endParaRPr lang="sk-SK" sz="200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objektívne a kriticky zhodnotili žiadosť na základe hodnotiacich kritérií,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pred </a:t>
            </a:r>
            <a:r>
              <a:rPr lang="sk-SK" sz="2000" b="1" dirty="0" smtClean="0">
                <a:solidFill>
                  <a:srgbClr val="FF0000"/>
                </a:solidFill>
              </a:rPr>
              <a:t>elektronickým</a:t>
            </a:r>
            <a:r>
              <a:rPr lang="sk-SK" sz="2000" dirty="0" smtClean="0">
                <a:solidFill>
                  <a:srgbClr val="FF0000"/>
                </a:solidFill>
              </a:rPr>
              <a:t> </a:t>
            </a:r>
            <a:r>
              <a:rPr lang="sk-SK" sz="2000" dirty="0" smtClean="0"/>
              <a:t>odoslaním </a:t>
            </a:r>
            <a:r>
              <a:rPr lang="sk-SK" sz="2000" dirty="0"/>
              <a:t>skontrolovali správnosť údajov a kompletnosť žiadosti (všetky </a:t>
            </a:r>
            <a:r>
              <a:rPr lang="sk-SK" sz="2000" dirty="0" smtClean="0"/>
              <a:t>prílohy nahraté v ITMS).</a:t>
            </a:r>
            <a:endParaRPr lang="sk-SK" sz="2000" dirty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aby po doručení výzvy na doplnenie resp. vysvetlenie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sledovali a dodržali lehotu na doručenie,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vyjadrili sa ku každému bodu doplnenia.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424967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/>
            </a:r>
            <a:br>
              <a:rPr lang="sk-SK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</a:b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ĎAKUJEME 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ZA  POZORNOSŤ</a:t>
            </a:r>
            <a:br>
              <a:rPr lang="sk-SK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            </a:t>
            </a:r>
          </a:p>
          <a:p>
            <a:pPr marL="0" indent="0">
              <a:buNone/>
            </a:pPr>
            <a:endParaRPr lang="sk-SK" b="1" dirty="0">
              <a:solidFill>
                <a:schemeClr val="accent6">
                  <a:lumMod val="60000"/>
                  <a:lumOff val="40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                    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Ing. Jozef Roško</a:t>
            </a:r>
          </a:p>
          <a:p>
            <a:pPr marL="0" indent="0">
              <a:buNone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                                  vedúci oddelenia výberu projektov</a:t>
            </a:r>
          </a:p>
          <a:p>
            <a:pPr marL="0" indent="0">
              <a:buNone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                                 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2"/>
              </a:rPr>
              <a:t>jozef.rosko@minv.sk</a:t>
            </a:r>
            <a:endParaRPr lang="sk-SK" sz="20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                                  02/ 509 45 070</a:t>
            </a:r>
          </a:p>
          <a:p>
            <a:pPr marL="0" indent="0">
              <a:buNone/>
            </a:pP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23306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404664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sk-SK" sz="2000" b="1" dirty="0"/>
              <a:t>Administratívne overenie</a:t>
            </a:r>
          </a:p>
          <a:p>
            <a:pPr marL="82296" indent="0" algn="ctr" fontAlgn="auto">
              <a:spcAft>
                <a:spcPts val="0"/>
              </a:spcAft>
              <a:buNone/>
              <a:defRPr/>
            </a:pPr>
            <a:endParaRPr lang="sk-SK" sz="20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Po registrácii </a:t>
            </a:r>
            <a:r>
              <a:rPr lang="sk-SK" sz="2000" dirty="0" err="1"/>
              <a:t>ŽoNFP</a:t>
            </a:r>
            <a:r>
              <a:rPr lang="sk-SK" sz="2000" dirty="0"/>
              <a:t> sa v rámci administratívneho overenia overuje splnenie základných podmienok poskytnutia príspevku stanovených vo výzve akými sú napr. oprávnenosť žiadateľa, oprávnenosť miesta realizácie projektu, oprávnenosť cieľovej skupiny, oprávnenosť aktivít, súlad s horizontálnymi princípmi a s princípmi </a:t>
            </a:r>
            <a:r>
              <a:rPr lang="sk-SK" sz="2000" dirty="0" err="1"/>
              <a:t>destigmatizácie</a:t>
            </a:r>
            <a:r>
              <a:rPr lang="sk-SK" sz="2000" dirty="0"/>
              <a:t>, </a:t>
            </a:r>
            <a:r>
              <a:rPr lang="sk-SK" sz="2000" dirty="0" err="1"/>
              <a:t>desegregácie</a:t>
            </a:r>
            <a:r>
              <a:rPr lang="sk-SK" sz="2000" dirty="0"/>
              <a:t> a </a:t>
            </a:r>
            <a:r>
              <a:rPr lang="sk-SK" sz="2000" dirty="0" err="1"/>
              <a:t>degetoizácie</a:t>
            </a:r>
            <a:r>
              <a:rPr lang="sk-SK" sz="2000" dirty="0"/>
              <a:t>.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V prípade ak sú pochybnosti o pravdivosti alebo úplnosti </a:t>
            </a:r>
            <a:r>
              <a:rPr lang="sk-SK" sz="2000" dirty="0" err="1"/>
              <a:t>ŽoNFP</a:t>
            </a:r>
            <a:r>
              <a:rPr lang="sk-SK" sz="2000" dirty="0"/>
              <a:t> alebo jej príloh, resp. boli identifikovaný nesúlad v poskytnutých </a:t>
            </a:r>
            <a:r>
              <a:rPr lang="sk-SK" sz="2000" dirty="0" smtClean="0"/>
              <a:t>údajoch </a:t>
            </a:r>
            <a:r>
              <a:rPr lang="sk-SK" sz="2000" dirty="0"/>
              <a:t>žiadateľovi sa zašle výzva na doplnenie resp. vysvetlenie žiadosti so stanovením lehoty na doplnenie.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Po doplnení sa opätovne overia podmienky poskytnutia príspevku.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 err="1"/>
              <a:t>ŽoNFP</a:t>
            </a:r>
            <a:r>
              <a:rPr lang="sk-SK" sz="2000" dirty="0"/>
              <a:t>, ktoré splnili podmienky administratívneho overenia postupujú do procesu odborného hodnotenia. “.</a:t>
            </a:r>
          </a:p>
        </p:txBody>
      </p:sp>
    </p:spTree>
    <p:extLst>
      <p:ext uri="{BB962C8B-B14F-4D97-AF65-F5344CB8AC3E}">
        <p14:creationId xmlns:p14="http://schemas.microsoft.com/office/powerpoint/2010/main" val="5185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sk-SK" sz="2000" b="1" dirty="0"/>
              <a:t>Odborné hodnotenie žiadosti</a:t>
            </a:r>
          </a:p>
          <a:p>
            <a:pPr marL="82296" indent="0" algn="ctr" fontAlgn="auto">
              <a:spcAft>
                <a:spcPts val="0"/>
              </a:spcAft>
              <a:buNone/>
              <a:defRPr/>
            </a:pPr>
            <a:endParaRPr lang="sk-SK" sz="20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V rámci odborného hodnotenia sa posudzuje </a:t>
            </a:r>
            <a:r>
              <a:rPr lang="sk-SK" sz="2000" dirty="0" err="1"/>
              <a:t>ŽoNFP</a:t>
            </a:r>
            <a:r>
              <a:rPr lang="sk-SK" sz="2000" dirty="0"/>
              <a:t> podľa dokumentu “Kritériá pre výber projektov OP ĽZ a metodika ich uplatňovania” a „Príručky pre odborného hodnotiteľa.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0" lvl="0" indent="0" algn="just">
              <a:buNone/>
            </a:pPr>
            <a:r>
              <a:rPr lang="sk-SK" sz="2000" dirty="0"/>
              <a:t>Cieľom odborného hodnotenia je posúdiť kvalitatívnu stránku žiadosti, pričom je posudzovaná predovšetkým v oblastiach:</a:t>
            </a:r>
          </a:p>
          <a:p>
            <a:pPr algn="just"/>
            <a:r>
              <a:rPr lang="sk-SK" sz="2000" dirty="0"/>
              <a:t>príspevok navrhovaného projektu k cieľom a výsledkom operačného programu a prioritnej osi</a:t>
            </a:r>
          </a:p>
          <a:p>
            <a:pPr lvl="0" algn="just"/>
            <a:r>
              <a:rPr lang="sk-SK" sz="2000" dirty="0"/>
              <a:t>navrhovaný spôsob realizácie;</a:t>
            </a:r>
          </a:p>
          <a:p>
            <a:pPr lvl="0" algn="just"/>
            <a:r>
              <a:rPr lang="sk-SK" sz="2000" dirty="0"/>
              <a:t>administratívna a prevádzková kapacita;</a:t>
            </a:r>
          </a:p>
          <a:p>
            <a:pPr lvl="0" algn="just"/>
            <a:r>
              <a:rPr lang="sk-SK" sz="2000" dirty="0"/>
              <a:t>finančná a ekonomická stránka projektu.</a:t>
            </a:r>
          </a:p>
        </p:txBody>
      </p:sp>
    </p:spTree>
    <p:extLst>
      <p:ext uri="{BB962C8B-B14F-4D97-AF65-F5344CB8AC3E}">
        <p14:creationId xmlns:p14="http://schemas.microsoft.com/office/powerpoint/2010/main" val="38576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Na záver konania o žiadosti sa vypracujú </a:t>
            </a:r>
            <a:r>
              <a:rPr lang="sk-SK" sz="2000" dirty="0"/>
              <a:t>pre žiadosti: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/>
              <a:t>ktoré splnili všetky podmienky konania o žiadosti: </a:t>
            </a:r>
            <a:r>
              <a:rPr lang="sk-SK" sz="2000" b="1" dirty="0"/>
              <a:t>rozhodnutie o schválení,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/>
              <a:t>ktoré nesplnili jednu alebo viac podmienok konania o žiadosti: </a:t>
            </a:r>
            <a:r>
              <a:rPr lang="sk-SK" sz="2000" b="1" dirty="0"/>
              <a:t>rozhodnutie o neschválení </a:t>
            </a:r>
            <a:r>
              <a:rPr lang="sk-SK" sz="2000" b="1" dirty="0" err="1"/>
              <a:t>ŽoNFP</a:t>
            </a:r>
            <a:r>
              <a:rPr lang="sk-SK" sz="2000" dirty="0" smtClean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SO je oprávnený v konaní o </a:t>
            </a:r>
            <a:r>
              <a:rPr lang="sk-SK" sz="2000" dirty="0" err="1"/>
              <a:t>ŽoNFP</a:t>
            </a:r>
            <a:r>
              <a:rPr lang="sk-SK" sz="2000" dirty="0"/>
              <a:t> vydať </a:t>
            </a:r>
            <a:r>
              <a:rPr lang="sk-SK" sz="2000" b="1" dirty="0"/>
              <a:t>rozhodnutie o zastavení konania </a:t>
            </a:r>
            <a:r>
              <a:rPr lang="sk-SK" sz="2000" dirty="0"/>
              <a:t>za podmienok uvedených v § 20  zákona o príspevku z EŠIF (napr. v prípade, ak žiadateľ nedoručil riadne a včas </a:t>
            </a:r>
            <a:r>
              <a:rPr lang="sk-SK" sz="2000" dirty="0" err="1"/>
              <a:t>ŽoNFP</a:t>
            </a:r>
            <a:r>
              <a:rPr lang="sk-SK" sz="2000" dirty="0"/>
              <a:t>, vzal </a:t>
            </a:r>
            <a:r>
              <a:rPr lang="sk-SK" sz="2000" dirty="0" err="1"/>
              <a:t>ŽoNFP</a:t>
            </a:r>
            <a:r>
              <a:rPr lang="sk-SK" sz="2000" dirty="0"/>
              <a:t> späť a pod.).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5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/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Najčastejšie pochybenia žiadateľov identifikované v procese konania o </a:t>
            </a:r>
            <a:r>
              <a:rPr lang="sk-SK" sz="2000" b="1" dirty="0" smtClean="0"/>
              <a:t>žiadosti alebo ako podať žiadosť tak aby nemusela byť </a:t>
            </a:r>
            <a:r>
              <a:rPr lang="sk-SK" sz="2000" b="1" dirty="0" err="1" smtClean="0"/>
              <a:t>klarifikovaná</a:t>
            </a:r>
            <a:endParaRPr lang="sk-SK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 smtClean="0"/>
              <a:t>Formulár žiadosti </a:t>
            </a:r>
            <a:endParaRPr lang="sk-SK" sz="2000" b="1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 smtClean="0"/>
              <a:t>Prílohy žiadosti</a:t>
            </a:r>
            <a:endParaRPr lang="sk-SK" sz="2000" b="1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/>
              <a:t>nedodržanie lehoty na doplnenie</a:t>
            </a:r>
          </a:p>
        </p:txBody>
      </p:sp>
    </p:spTree>
    <p:extLst>
      <p:ext uri="{BB962C8B-B14F-4D97-AF65-F5344CB8AC3E}">
        <p14:creationId xmlns:p14="http://schemas.microsoft.com/office/powerpoint/2010/main" val="32153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332656"/>
            <a:ext cx="8186766" cy="612068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/>
              <a:t>Pochybenia</a:t>
            </a:r>
            <a:r>
              <a:rPr lang="sk-SK" sz="2200" dirty="0"/>
              <a:t> </a:t>
            </a:r>
            <a:r>
              <a:rPr lang="sk-SK" sz="2200" b="1" dirty="0"/>
              <a:t>v samotnom dokumente „žiadosť o NFP</a:t>
            </a:r>
            <a:r>
              <a:rPr lang="sk-SK" sz="2200" b="1" dirty="0" smtClean="0"/>
              <a:t>“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 smtClean="0"/>
              <a:t>Úvod/Časť 7.1</a:t>
            </a:r>
            <a:endParaRPr lang="sk-SK" sz="2200" b="1" dirty="0"/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 smtClean="0"/>
              <a:t>Zle </a:t>
            </a:r>
            <a:r>
              <a:rPr lang="sk-SK" sz="2000" b="1" dirty="0"/>
              <a:t>priradená relevancia k Regionálnym investičným územným stratégiám (bod 5 </a:t>
            </a:r>
            <a:r>
              <a:rPr lang="sk-SK" sz="2000" b="1" dirty="0" err="1"/>
              <a:t>ŽoNFP</a:t>
            </a:r>
            <a:r>
              <a:rPr lang="sk-SK" sz="2000" b="1" dirty="0"/>
              <a:t>) – </a:t>
            </a:r>
            <a:r>
              <a:rPr lang="sk-SK" sz="2000" b="1" dirty="0" smtClean="0"/>
              <a:t>potrebné uvádzať </a:t>
            </a:r>
            <a:r>
              <a:rPr lang="sk-SK" sz="2000" b="1" dirty="0"/>
              <a:t>„nie</a:t>
            </a:r>
            <a:r>
              <a:rPr lang="sk-SK" sz="2000" b="1" dirty="0" smtClean="0"/>
              <a:t>“.</a:t>
            </a:r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 smtClean="0"/>
              <a:t>Pozor na NACE - </a:t>
            </a:r>
            <a:r>
              <a:rPr lang="sk-SK" sz="2000" b="1" dirty="0"/>
              <a:t>84240 Verejný poriadok a </a:t>
            </a:r>
            <a:r>
              <a:rPr lang="sk-SK" sz="2000" b="1" dirty="0" smtClean="0"/>
              <a:t>bezpečnosť.</a:t>
            </a:r>
            <a:endParaRPr lang="sk-SK" sz="2000" b="1" dirty="0"/>
          </a:p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 smtClean="0"/>
              <a:t>Nedostatočne popísaný bod 7 </a:t>
            </a:r>
            <a:r>
              <a:rPr lang="sk-SK" sz="2000" b="1" dirty="0" err="1" smtClean="0"/>
              <a:t>ŽoNFP</a:t>
            </a:r>
            <a:r>
              <a:rPr lang="sk-SK" sz="2000" dirty="0" smtClean="0"/>
              <a:t>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i="1" dirty="0" smtClean="0"/>
              <a:t>je potrebné ho popísať v súlade s inštrukciami uvedenými vo vzorovom formulári </a:t>
            </a:r>
            <a:r>
              <a:rPr lang="sk-SK" sz="2000" i="1" dirty="0" err="1"/>
              <a:t>Ž</a:t>
            </a:r>
            <a:r>
              <a:rPr lang="sk-SK" sz="2000" i="1" dirty="0" err="1" smtClean="0"/>
              <a:t>oNFP</a:t>
            </a:r>
            <a:r>
              <a:rPr lang="sk-SK" sz="2000" i="1" dirty="0" smtClean="0"/>
              <a:t> a </a:t>
            </a:r>
            <a:r>
              <a:rPr lang="sk-SK" sz="2000" b="1" i="1" u="sng" dirty="0" smtClean="0"/>
              <a:t>je potrebné sa vyjadriť ku každému bodu formulára</a:t>
            </a:r>
            <a:r>
              <a:rPr lang="sk-SK" sz="2000" dirty="0" smtClean="0"/>
              <a:t>;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 smtClean="0">
                <a:solidFill>
                  <a:srgbClr val="FF0000"/>
                </a:solidFill>
              </a:rPr>
              <a:t>Uviesť počet MRK v obci/meste. Ak je odlišný od údajov v predchádzajúcej </a:t>
            </a:r>
            <a:r>
              <a:rPr lang="sk-SK" sz="2000" dirty="0" err="1" smtClean="0">
                <a:solidFill>
                  <a:srgbClr val="FF0000"/>
                </a:solidFill>
              </a:rPr>
              <a:t>ŽoNFP</a:t>
            </a:r>
            <a:r>
              <a:rPr lang="sk-SK" sz="2000" dirty="0" smtClean="0">
                <a:solidFill>
                  <a:srgbClr val="FF0000"/>
                </a:solidFill>
              </a:rPr>
              <a:t> treba to zdôvodniť</a:t>
            </a:r>
            <a:r>
              <a:rPr lang="sk-SK" sz="2000" dirty="0" smtClean="0"/>
              <a:t>.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b="1" dirty="0"/>
              <a:t>Ak sa žiadateľ nenachádza v Atlase rómskych komunít 2019, zameria sa na detailný popis cieľovej skupiny MRK a zdôvodnenie nevyhnutnosti realizácie projektu vo vzťahu k cieľovej skupine </a:t>
            </a:r>
            <a:r>
              <a:rPr lang="sk-SK" sz="2000" b="1" dirty="0" smtClean="0"/>
              <a:t>MRK, taktiež uvedie dôvod vyradenia z atlasu – ak je známy.</a:t>
            </a:r>
            <a:endParaRPr lang="sk-SK" sz="2000" dirty="0" smtClean="0"/>
          </a:p>
        </p:txBody>
      </p:sp>
    </p:spTree>
    <p:extLst>
      <p:ext uri="{BB962C8B-B14F-4D97-AF65-F5344CB8AC3E}">
        <p14:creationId xmlns:p14="http://schemas.microsoft.com/office/powerpoint/2010/main" val="132113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332656"/>
            <a:ext cx="8186766" cy="612068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sk-SK" sz="200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 smtClean="0"/>
              <a:t>Zamerať </a:t>
            </a:r>
            <a:r>
              <a:rPr lang="sk-SK" sz="2000" dirty="0"/>
              <a:t>sa na popis súčasného stavu poskytovania sociálnych a asistenčných služieb, identifikáciu potrieb cieľovej skupiny a na to nadväzujúcu potrebu MOPS,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/>
              <a:t>Popísať predchádzajúci projekt a jeho výsledky</a:t>
            </a:r>
            <a:r>
              <a:rPr lang="sk-SK" sz="2000" dirty="0" smtClean="0"/>
              <a:t>,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/>
              <a:t>popis východiskovej situácie v poskytovaní MOPS, konkrétne, že na základe </a:t>
            </a:r>
            <a:r>
              <a:rPr lang="sk-SK" sz="2000" b="1" dirty="0"/>
              <a:t>schváleného projektu v rámci výzvy na MOPS s kódom OPLZ-PO5-2017-1 alebo výzvy OPLZ-PO5-2018-1 </a:t>
            </a:r>
            <a:r>
              <a:rPr lang="sk-SK" sz="2000" dirty="0"/>
              <a:t>žiadateľ deklaruje, že </a:t>
            </a:r>
            <a:r>
              <a:rPr lang="sk-SK" sz="2000" b="1" dirty="0"/>
              <a:t>zabezpečí pokračovanie poskytovania tejto služby v rámci tejto predkladanej žiadosti o NFP s dôrazom na vylúčenie rizika duplicitného financovania aktivít MOPS dvoma projektami s rovnakým predmetom v rovnakej lokalite MRK</a:t>
            </a:r>
            <a:r>
              <a:rPr lang="sk-SK" sz="2000" dirty="0"/>
              <a:t>. Konkrétne sa jedná o </a:t>
            </a:r>
            <a:r>
              <a:rPr lang="sk-SK" sz="2000" b="1" dirty="0"/>
              <a:t> záväzok ukončenia aktivít poskytovania MOPS v rámci existujúceho projektu jeho ukončením v prípade schválenia tejto predkladanej žiadosti o NFP</a:t>
            </a:r>
            <a:r>
              <a:rPr lang="sk-SK" sz="2000" dirty="0"/>
              <a:t> v rámci ktorej sa má pokračovať v aktivitách poskytovania MOPS v rovnakej lokalite/obci.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sk-SK" sz="2000" dirty="0" smtClean="0"/>
          </a:p>
        </p:txBody>
      </p:sp>
    </p:spTree>
    <p:extLst>
      <p:ext uri="{BB962C8B-B14F-4D97-AF65-F5344CB8AC3E}">
        <p14:creationId xmlns:p14="http://schemas.microsoft.com/office/powerpoint/2010/main" val="425292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332656"/>
            <a:ext cx="8186766" cy="612068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sk-SK" sz="2000" dirty="0" smtClean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/>
              <a:t>Časť 7.2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/>
              <a:t>Pozor na súlad v popise aktivít, ich cieľov a na to stanovených merateľných ukazovateľov (bod. 7.2 </a:t>
            </a:r>
            <a:r>
              <a:rPr lang="sk-SK" sz="2000" dirty="0" err="1"/>
              <a:t>vs</a:t>
            </a:r>
            <a:r>
              <a:rPr lang="sk-SK" sz="2000" dirty="0"/>
              <a:t> bod 10.1 </a:t>
            </a:r>
            <a:r>
              <a:rPr lang="sk-SK" sz="2000" dirty="0" err="1"/>
              <a:t>ŽoNFP</a:t>
            </a:r>
            <a:r>
              <a:rPr lang="sk-SK" sz="2000" dirty="0"/>
              <a:t>) – </a:t>
            </a:r>
            <a:r>
              <a:rPr lang="sk-SK" sz="2000" b="1" i="1" dirty="0"/>
              <a:t>iné údaje o počet členov </a:t>
            </a:r>
            <a:r>
              <a:rPr lang="sk-SK" sz="2000" b="1" i="1" dirty="0" smtClean="0"/>
              <a:t>MOPS z MRK</a:t>
            </a:r>
            <a:r>
              <a:rPr lang="sk-SK" sz="2000" dirty="0" smtClean="0"/>
              <a:t>;</a:t>
            </a:r>
            <a:endParaRPr lang="sk-SK" sz="200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 smtClean="0"/>
              <a:t>Uviesť minimálne požiadavky na výber MOPS v súlade s prílohou č.4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b="1" dirty="0" smtClean="0"/>
              <a:t>Pozor na „zelený aspekt“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 smtClean="0"/>
              <a:t>Uviesť minimálne vybavenie MOPS v </a:t>
            </a:r>
            <a:r>
              <a:rPr lang="sk-SK" sz="2000" dirty="0"/>
              <a:t>súlade s prílohou č.4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 smtClean="0"/>
              <a:t>Popísať 3D – viď príloha č. 6 výzvy:</a:t>
            </a:r>
            <a:endParaRPr lang="sk-SK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sz="2000" b="1" dirty="0"/>
              <a:t>Ako bude zabezpečené poskytovanie </a:t>
            </a:r>
            <a:r>
              <a:rPr lang="sk-SK" sz="2000" dirty="0"/>
              <a:t>sociálnych a asistenčných služieb v oblastiach s prítomnosťou </a:t>
            </a:r>
            <a:r>
              <a:rPr lang="sk-SK" sz="2000" dirty="0" smtClean="0"/>
              <a:t>MRK,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sz="2000" b="1" dirty="0" smtClean="0"/>
              <a:t>Ako </a:t>
            </a:r>
            <a:r>
              <a:rPr lang="sk-SK" sz="2000" b="1" dirty="0"/>
              <a:t>činnosť MOPS môže prispieť k </a:t>
            </a:r>
            <a:r>
              <a:rPr lang="sk-SK" sz="2000" b="1" dirty="0" err="1"/>
              <a:t>desegregácii</a:t>
            </a:r>
            <a:r>
              <a:rPr lang="sk-SK" sz="2000" b="1" dirty="0"/>
              <a:t>, </a:t>
            </a:r>
            <a:r>
              <a:rPr lang="sk-SK" sz="2000" b="1" dirty="0" err="1"/>
              <a:t>degetoizácii</a:t>
            </a:r>
            <a:r>
              <a:rPr lang="sk-SK" sz="2000" b="1" dirty="0"/>
              <a:t> a </a:t>
            </a:r>
            <a:r>
              <a:rPr lang="sk-SK" sz="2000" b="1" dirty="0" err="1"/>
              <a:t>destigmatizácii</a:t>
            </a:r>
            <a:r>
              <a:rPr lang="sk-SK" sz="2000" b="1" dirty="0"/>
              <a:t> obyvateľov MRK, </a:t>
            </a:r>
            <a:endParaRPr lang="sk-SK" sz="20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k-SK" sz="2000" b="1" dirty="0" smtClean="0"/>
              <a:t>Aké </a:t>
            </a:r>
            <a:r>
              <a:rPr lang="sk-SK" sz="2000" b="1" dirty="0"/>
              <a:t>opatrenia plánuje žiadateľ prijať na udržanie výsledkov projektu </a:t>
            </a:r>
            <a:endParaRPr lang="sk-SK" sz="2000" b="1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endParaRPr lang="sk-SK" sz="2000" b="1" dirty="0"/>
          </a:p>
          <a:p>
            <a:endParaRPr lang="sk-SK" sz="200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sk-SK" sz="200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sk-SK" sz="2000" dirty="0" smtClean="0"/>
          </a:p>
        </p:txBody>
      </p:sp>
    </p:spTree>
    <p:extLst>
      <p:ext uri="{BB962C8B-B14F-4D97-AF65-F5344CB8AC3E}">
        <p14:creationId xmlns:p14="http://schemas.microsoft.com/office/powerpoint/2010/main" val="186563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39552" y="332656"/>
            <a:ext cx="8186766" cy="6120680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sk-SK" sz="2000" dirty="0" smtClean="0"/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b="1" dirty="0"/>
              <a:t>Časť </a:t>
            </a:r>
            <a:r>
              <a:rPr lang="sk-SK" sz="2200" b="1" dirty="0" smtClean="0"/>
              <a:t>7.3</a:t>
            </a:r>
            <a:endParaRPr lang="sk-SK" sz="2200" b="1" dirty="0"/>
          </a:p>
          <a:p>
            <a:pPr algn="just"/>
            <a:r>
              <a:rPr lang="sk-SK" sz="2000" dirty="0"/>
              <a:t>popis toho, ako a do akej miery projekt prispeje k riešeniu potrieb/problémov </a:t>
            </a:r>
            <a:r>
              <a:rPr lang="sk-SK" sz="2000" dirty="0" smtClean="0"/>
              <a:t>skupín,</a:t>
            </a:r>
            <a:endParaRPr lang="sk-SK" sz="2000" b="1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 smtClean="0"/>
              <a:t>popis </a:t>
            </a:r>
            <a:r>
              <a:rPr lang="sk-SK" sz="2000" dirty="0"/>
              <a:t>očakávaných výsledkov v nadväznosti na </a:t>
            </a:r>
            <a:r>
              <a:rPr lang="sk-SK" sz="2000" dirty="0" smtClean="0"/>
              <a:t>počet MOPS,</a:t>
            </a:r>
            <a:endParaRPr lang="sk-SK" sz="200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/>
              <a:t>aké opatrenia plánuje žiadateľ prijať na udržanie výsledkov projektu resp. zabezpečenie poskytovania MOPS po ukončení </a:t>
            </a:r>
            <a:r>
              <a:rPr lang="sk-SK" sz="2000" dirty="0" smtClean="0"/>
              <a:t>projektu,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 smtClean="0"/>
              <a:t>Využite tiež výsledky aktuálneho projektu</a:t>
            </a:r>
          </a:p>
        </p:txBody>
      </p:sp>
    </p:spTree>
    <p:extLst>
      <p:ext uri="{BB962C8B-B14F-4D97-AF65-F5344CB8AC3E}">
        <p14:creationId xmlns:p14="http://schemas.microsoft.com/office/powerpoint/2010/main" val="69600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13022</TotalTime>
  <Words>810</Words>
  <Application>Microsoft Office PowerPoint</Application>
  <PresentationFormat>Prezentácia na obrazovke (4:3)</PresentationFormat>
  <Paragraphs>118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0" baseType="lpstr">
      <vt:lpstr>Arial</vt:lpstr>
      <vt:lpstr>Calibri</vt:lpstr>
      <vt:lpstr>WenQuanYi Zen Hei</vt:lpstr>
      <vt:lpstr>1_Motív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 ĎAKUJEME ZA  POZORNOSŤ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Jozef Roško</cp:lastModifiedBy>
  <cp:revision>323</cp:revision>
  <cp:lastPrinted>2016-03-11T14:00:48Z</cp:lastPrinted>
  <dcterms:created xsi:type="dcterms:W3CDTF">2015-06-03T20:40:01Z</dcterms:created>
  <dcterms:modified xsi:type="dcterms:W3CDTF">2021-06-23T07:26:05Z</dcterms:modified>
</cp:coreProperties>
</file>